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60" r:id="rId7"/>
    <p:sldId id="262" r:id="rId8"/>
    <p:sldId id="259" r:id="rId9"/>
    <p:sldId id="263" r:id="rId10"/>
    <p:sldId id="264" r:id="rId11"/>
    <p:sldId id="261" r:id="rId12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7A74"/>
    <a:srgbClr val="A3B0AC"/>
    <a:srgbClr val="CC6461"/>
    <a:srgbClr val="859590"/>
    <a:srgbClr val="E3706C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6"/>
    <p:restoredTop sz="94626"/>
  </p:normalViewPr>
  <p:slideViewPr>
    <p:cSldViewPr snapToGrid="0">
      <p:cViewPr varScale="1">
        <p:scale>
          <a:sx n="121" d="100"/>
          <a:sy n="121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anoudalswailem/Desktop/GRAHAM33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anoudalswailem/Desktop/GRAHAM33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anoudalswailem/Desktop/GRAHAM33.xl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anoudalswailem/Desktop/GRAHAM33.xls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Captured</a:t>
            </a:r>
            <a:r>
              <a:rPr lang="en-US" sz="2400" baseline="0" dirty="0"/>
              <a:t> &amp; Accurate Data Per Column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title>
    <c:autoTitleDeleted val="0"/>
    <c:plotArea>
      <c:layout>
        <c:manualLayout>
          <c:layoutTarget val="inner"/>
          <c:xMode val="edge"/>
          <c:yMode val="edge"/>
          <c:x val="7.9631697633201881E-2"/>
          <c:y val="0.12137050433479141"/>
          <c:w val="0.90708327694884527"/>
          <c:h val="0.5808616641151296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Captured Data</c:v>
                </c:pt>
              </c:strCache>
            </c:strRef>
          </c:tx>
          <c:spPr>
            <a:solidFill>
              <a:srgbClr val="667A74"/>
            </a:solidFill>
            <a:ln>
              <a:noFill/>
            </a:ln>
            <a:effectLst/>
          </c:spPr>
          <c:cat>
            <c:strRef>
              <c:f>Sheet1!$A$2:$A$41</c:f>
              <c:strCache>
                <c:ptCount val="40"/>
                <c:pt idx="0">
                  <c:v>watch_url</c:v>
                </c:pt>
                <c:pt idx="1">
                  <c:v>brand</c:v>
                </c:pt>
                <c:pt idx="2">
                  <c:v>parent_model</c:v>
                </c:pt>
                <c:pt idx="3">
                  <c:v>specific_model</c:v>
                </c:pt>
                <c:pt idx="4">
                  <c:v>nickname</c:v>
                </c:pt>
                <c:pt idx="5">
                  <c:v>currency</c:v>
                </c:pt>
                <c:pt idx="6">
                  <c:v>price</c:v>
                </c:pt>
                <c:pt idx="7">
                  <c:v>image_url</c:v>
                </c:pt>
                <c:pt idx="8">
                  <c:v>made_in</c:v>
                </c:pt>
                <c:pt idx="9">
                  <c:v>reference_number</c:v>
                </c:pt>
                <c:pt idx="10">
                  <c:v>diameter</c:v>
                </c:pt>
                <c:pt idx="11">
                  <c:v>crystal</c:v>
                </c:pt>
                <c:pt idx="12">
                  <c:v>clasp_type</c:v>
                </c:pt>
                <c:pt idx="13">
                  <c:v>power_reserve</c:v>
                </c:pt>
                <c:pt idx="14">
                  <c:v>jewels</c:v>
                </c:pt>
                <c:pt idx="15">
                  <c:v>short_description</c:v>
                </c:pt>
                <c:pt idx="16">
                  <c:v>water_resistance</c:v>
                </c:pt>
                <c:pt idx="17">
                  <c:v>bracelet_material</c:v>
                </c:pt>
                <c:pt idx="18">
                  <c:v>bezel_material</c:v>
                </c:pt>
                <c:pt idx="19">
                  <c:v>description</c:v>
                </c:pt>
                <c:pt idx="20">
                  <c:v>dial_color</c:v>
                </c:pt>
                <c:pt idx="21">
                  <c:v>frequency</c:v>
                </c:pt>
                <c:pt idx="22">
                  <c:v>movement</c:v>
                </c:pt>
                <c:pt idx="23">
                  <c:v>case_material</c:v>
                </c:pt>
                <c:pt idx="24">
                  <c:v>style</c:v>
                </c:pt>
                <c:pt idx="25">
                  <c:v>bracelet_color</c:v>
                </c:pt>
                <c:pt idx="26">
                  <c:v>marketing_name</c:v>
                </c:pt>
                <c:pt idx="27">
                  <c:v>bezel_color</c:v>
                </c:pt>
                <c:pt idx="28">
                  <c:v>type</c:v>
                </c:pt>
                <c:pt idx="29">
                  <c:v>year_introduced</c:v>
                </c:pt>
                <c:pt idx="30">
                  <c:v>case_shape</c:v>
                </c:pt>
                <c:pt idx="31">
                  <c:v>case_finish</c:v>
                </c:pt>
                <c:pt idx="32">
                  <c:v>caseback</c:v>
                </c:pt>
                <c:pt idx="33">
                  <c:v>between_lugs</c:v>
                </c:pt>
                <c:pt idx="34">
                  <c:v>lug_to_lug</c:v>
                </c:pt>
                <c:pt idx="35">
                  <c:v>case_thickness</c:v>
                </c:pt>
                <c:pt idx="36">
                  <c:v>weight</c:v>
                </c:pt>
                <c:pt idx="37">
                  <c:v>numerals</c:v>
                </c:pt>
                <c:pt idx="38">
                  <c:v>calibre</c:v>
                </c:pt>
                <c:pt idx="39">
                  <c:v>features</c:v>
                </c:pt>
              </c:strCache>
            </c:strRef>
          </c:cat>
          <c:val>
            <c:numRef>
              <c:f>Sheet1!$B$2:$B$41</c:f>
              <c:numCache>
                <c:formatCode>0%</c:formatCode>
                <c:ptCount val="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0.98</c:v>
                </c:pt>
                <c:pt idx="10">
                  <c:v>0.98</c:v>
                </c:pt>
                <c:pt idx="11">
                  <c:v>0.98</c:v>
                </c:pt>
                <c:pt idx="12">
                  <c:v>0.98</c:v>
                </c:pt>
                <c:pt idx="13">
                  <c:v>0.98</c:v>
                </c:pt>
                <c:pt idx="14">
                  <c:v>0.98</c:v>
                </c:pt>
                <c:pt idx="15">
                  <c:v>0.98</c:v>
                </c:pt>
                <c:pt idx="16">
                  <c:v>0.98</c:v>
                </c:pt>
                <c:pt idx="17">
                  <c:v>0.98</c:v>
                </c:pt>
                <c:pt idx="18">
                  <c:v>0.98</c:v>
                </c:pt>
                <c:pt idx="19">
                  <c:v>0.97</c:v>
                </c:pt>
                <c:pt idx="20">
                  <c:v>0.95</c:v>
                </c:pt>
                <c:pt idx="21">
                  <c:v>0.9</c:v>
                </c:pt>
                <c:pt idx="22">
                  <c:v>0.86</c:v>
                </c:pt>
                <c:pt idx="23">
                  <c:v>0.85</c:v>
                </c:pt>
                <c:pt idx="24">
                  <c:v>0.76</c:v>
                </c:pt>
                <c:pt idx="25">
                  <c:v>0.49</c:v>
                </c:pt>
                <c:pt idx="26">
                  <c:v>0.31</c:v>
                </c:pt>
                <c:pt idx="27">
                  <c:v>0.03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0B-8743-84E9-109952432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4225904"/>
        <c:axId val="1604227552"/>
      </c:areaChar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A3B0AC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Sheet1!$A$2:$A$41</c:f>
              <c:strCache>
                <c:ptCount val="40"/>
                <c:pt idx="0">
                  <c:v>watch_url</c:v>
                </c:pt>
                <c:pt idx="1">
                  <c:v>brand</c:v>
                </c:pt>
                <c:pt idx="2">
                  <c:v>parent_model</c:v>
                </c:pt>
                <c:pt idx="3">
                  <c:v>specific_model</c:v>
                </c:pt>
                <c:pt idx="4">
                  <c:v>nickname</c:v>
                </c:pt>
                <c:pt idx="5">
                  <c:v>currency</c:v>
                </c:pt>
                <c:pt idx="6">
                  <c:v>price</c:v>
                </c:pt>
                <c:pt idx="7">
                  <c:v>image_url</c:v>
                </c:pt>
                <c:pt idx="8">
                  <c:v>made_in</c:v>
                </c:pt>
                <c:pt idx="9">
                  <c:v>reference_number</c:v>
                </c:pt>
                <c:pt idx="10">
                  <c:v>diameter</c:v>
                </c:pt>
                <c:pt idx="11">
                  <c:v>crystal</c:v>
                </c:pt>
                <c:pt idx="12">
                  <c:v>clasp_type</c:v>
                </c:pt>
                <c:pt idx="13">
                  <c:v>power_reserve</c:v>
                </c:pt>
                <c:pt idx="14">
                  <c:v>jewels</c:v>
                </c:pt>
                <c:pt idx="15">
                  <c:v>short_description</c:v>
                </c:pt>
                <c:pt idx="16">
                  <c:v>water_resistance</c:v>
                </c:pt>
                <c:pt idx="17">
                  <c:v>bracelet_material</c:v>
                </c:pt>
                <c:pt idx="18">
                  <c:v>bezel_material</c:v>
                </c:pt>
                <c:pt idx="19">
                  <c:v>description</c:v>
                </c:pt>
                <c:pt idx="20">
                  <c:v>dial_color</c:v>
                </c:pt>
                <c:pt idx="21">
                  <c:v>frequency</c:v>
                </c:pt>
                <c:pt idx="22">
                  <c:v>movement</c:v>
                </c:pt>
                <c:pt idx="23">
                  <c:v>case_material</c:v>
                </c:pt>
                <c:pt idx="24">
                  <c:v>style</c:v>
                </c:pt>
                <c:pt idx="25">
                  <c:v>bracelet_color</c:v>
                </c:pt>
                <c:pt idx="26">
                  <c:v>marketing_name</c:v>
                </c:pt>
                <c:pt idx="27">
                  <c:v>bezel_color</c:v>
                </c:pt>
                <c:pt idx="28">
                  <c:v>type</c:v>
                </c:pt>
                <c:pt idx="29">
                  <c:v>year_introduced</c:v>
                </c:pt>
                <c:pt idx="30">
                  <c:v>case_shape</c:v>
                </c:pt>
                <c:pt idx="31">
                  <c:v>case_finish</c:v>
                </c:pt>
                <c:pt idx="32">
                  <c:v>caseback</c:v>
                </c:pt>
                <c:pt idx="33">
                  <c:v>between_lugs</c:v>
                </c:pt>
                <c:pt idx="34">
                  <c:v>lug_to_lug</c:v>
                </c:pt>
                <c:pt idx="35">
                  <c:v>case_thickness</c:v>
                </c:pt>
                <c:pt idx="36">
                  <c:v>weight</c:v>
                </c:pt>
                <c:pt idx="37">
                  <c:v>numerals</c:v>
                </c:pt>
                <c:pt idx="38">
                  <c:v>calibre</c:v>
                </c:pt>
                <c:pt idx="39">
                  <c:v>features</c:v>
                </c:pt>
              </c:strCache>
            </c:strRef>
          </c:cat>
          <c:val>
            <c:numRef>
              <c:f>Sheet1!$C$2:$C$41</c:f>
              <c:numCache>
                <c:formatCode>0%</c:formatCode>
                <c:ptCount val="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0.91525424</c:v>
                </c:pt>
                <c:pt idx="17">
                  <c:v>0.79661017000000001</c:v>
                </c:pt>
                <c:pt idx="18">
                  <c:v>0.67796610000000002</c:v>
                </c:pt>
                <c:pt idx="19">
                  <c:v>1</c:v>
                </c:pt>
                <c:pt idx="20">
                  <c:v>0.77966102000000004</c:v>
                </c:pt>
                <c:pt idx="21">
                  <c:v>1</c:v>
                </c:pt>
                <c:pt idx="22">
                  <c:v>1</c:v>
                </c:pt>
                <c:pt idx="23">
                  <c:v>0.91525424</c:v>
                </c:pt>
                <c:pt idx="24">
                  <c:v>0.88135593000000001</c:v>
                </c:pt>
                <c:pt idx="25">
                  <c:v>0.96610169000000001</c:v>
                </c:pt>
                <c:pt idx="26">
                  <c:v>1</c:v>
                </c:pt>
                <c:pt idx="2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0B-8743-84E9-109952432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04225904"/>
        <c:axId val="1604227552"/>
      </c:barChart>
      <c:catAx>
        <c:axId val="160422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1604227552"/>
        <c:crosses val="autoZero"/>
        <c:auto val="1"/>
        <c:lblAlgn val="ctr"/>
        <c:lblOffset val="100"/>
        <c:noMultiLvlLbl val="0"/>
      </c:catAx>
      <c:valAx>
        <c:axId val="16042275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160422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922556480139655"/>
          <c:y val="0.94180379494799515"/>
          <c:w val="0.28222510196518524"/>
          <c:h val="5.8196205052004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Parent Model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Sheet1!$F$14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rgbClr val="667A7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S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Sheet1!$E$15:$E$19</c:f>
              <c:strCache>
                <c:ptCount val="5"/>
                <c:pt idx="0">
                  <c:v>CHRONOFIGHTER GRAND VINTAGE</c:v>
                </c:pt>
                <c:pt idx="1">
                  <c:v>SWORDFISH</c:v>
                </c:pt>
                <c:pt idx="2">
                  <c:v>FORTRESS</c:v>
                </c:pt>
                <c:pt idx="3">
                  <c:v>CHRONOFIGHTER SUPERLIGHT</c:v>
                </c:pt>
                <c:pt idx="4">
                  <c:v>CHRONOFIGHTER VINTAGE</c:v>
                </c:pt>
              </c:strCache>
            </c:strRef>
          </c:cat>
          <c:val>
            <c:numRef>
              <c:f>Sheet1!$F$15:$F$19</c:f>
              <c:numCache>
                <c:formatCode>0%</c:formatCode>
                <c:ptCount val="5"/>
                <c:pt idx="0">
                  <c:v>0.02</c:v>
                </c:pt>
                <c:pt idx="1">
                  <c:v>7.0000000000000007E-2</c:v>
                </c:pt>
                <c:pt idx="2">
                  <c:v>0.15</c:v>
                </c:pt>
                <c:pt idx="3">
                  <c:v>0.25</c:v>
                </c:pt>
                <c:pt idx="4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7E-4646-BC16-62C27D74FC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3809232"/>
        <c:axId val="23810960"/>
      </c:barChart>
      <c:catAx>
        <c:axId val="23809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23810960"/>
        <c:crosses val="autoZero"/>
        <c:auto val="1"/>
        <c:lblAlgn val="ctr"/>
        <c:lblOffset val="100"/>
        <c:noMultiLvlLbl val="0"/>
      </c:catAx>
      <c:valAx>
        <c:axId val="23810960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23809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A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Names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667A7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AE-874F-B50B-FC288F88D6BE}"/>
              </c:ext>
            </c:extLst>
          </c:dPt>
          <c:dPt>
            <c:idx val="1"/>
            <c:bubble3D val="0"/>
            <c:spPr>
              <a:solidFill>
                <a:srgbClr val="85959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AE-874F-B50B-FC288F88D6BE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9DB063F-BC6A-2949-A38E-DC8FF78A6ABC}" type="CATEGORYNAME">
                      <a:rPr lang="en-US"/>
                      <a:pPr>
                        <a:defRPr sz="1200"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2125A1E9-5AAA-9C4A-8CD2-93679DBDD592}" type="PERCENTAGE">
                      <a:rPr lang="en-US" b="1" baseline="0"/>
                      <a:pPr>
                        <a:defRPr sz="1200">
                          <a:solidFill>
                            <a:schemeClr val="bg2"/>
                          </a:solidFill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SA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FAE-874F-B50B-FC288F88D6BE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1C4A9E1-BF92-5D44-8F14-CD93969438AC}" type="CATEGORYNAME">
                      <a:rPr lang="en-US"/>
                      <a:pPr>
                        <a:defRPr sz="1200"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DF872FB2-B648-BC42-AA65-77B792946D1E}" type="PERCENTAGE">
                      <a:rPr lang="en-US" b="1" baseline="0"/>
                      <a:pPr>
                        <a:defRPr sz="1200">
                          <a:solidFill>
                            <a:schemeClr val="bg2"/>
                          </a:solidFill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SA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FAE-874F-B50B-FC288F88D6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SA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Sheet3!$H$1:$I$1</c:f>
              <c:strCache>
                <c:ptCount val="2"/>
                <c:pt idx="0">
                  <c:v>Nickname</c:v>
                </c:pt>
                <c:pt idx="1">
                  <c:v>Marketing name "Limited Edition"</c:v>
                </c:pt>
              </c:strCache>
            </c:strRef>
          </c:cat>
          <c:val>
            <c:numRef>
              <c:f>Sheet3!$H$2:$I$2</c:f>
              <c:numCache>
                <c:formatCode>General</c:formatCode>
                <c:ptCount val="2"/>
                <c:pt idx="0">
                  <c:v>59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AE-874F-B50B-FC288F88D6BE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A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Clasp</a:t>
            </a:r>
            <a:r>
              <a:rPr lang="en-US" baseline="0"/>
              <a:t> Type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Sheet6!$D$1</c:f>
              <c:strCache>
                <c:ptCount val="1"/>
                <c:pt idx="0">
                  <c:v>F</c:v>
                </c:pt>
              </c:strCache>
            </c:strRef>
          </c:tx>
          <c:dPt>
            <c:idx val="0"/>
            <c:bubble3D val="0"/>
            <c:spPr>
              <a:solidFill>
                <a:srgbClr val="667A7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D-1F4F-83A0-7E4377DBDFB2}"/>
              </c:ext>
            </c:extLst>
          </c:dPt>
          <c:dPt>
            <c:idx val="1"/>
            <c:bubble3D val="0"/>
            <c:spPr>
              <a:solidFill>
                <a:srgbClr val="667A74">
                  <a:alpha val="8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D-1F4F-83A0-7E4377DBDFB2}"/>
              </c:ext>
            </c:extLst>
          </c:dPt>
          <c:dPt>
            <c:idx val="2"/>
            <c:bubble3D val="0"/>
            <c:spPr>
              <a:solidFill>
                <a:srgbClr val="667A74">
                  <a:alpha val="6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D-1F4F-83A0-7E4377DBDFB2}"/>
              </c:ext>
            </c:extLst>
          </c:dPt>
          <c:dPt>
            <c:idx val="3"/>
            <c:bubble3D val="0"/>
            <c:spPr>
              <a:solidFill>
                <a:srgbClr val="667A74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4D-1F4F-83A0-7E4377DBDF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SA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Sheet6!$C$2:$C$5</c:f>
              <c:strCache>
                <c:ptCount val="4"/>
                <c:pt idx="0">
                  <c:v>Steel pin buckle</c:v>
                </c:pt>
                <c:pt idx="1">
                  <c:v>Black carbon pin buckle</c:v>
                </c:pt>
                <c:pt idx="2">
                  <c:v>Bronze pin buckle</c:v>
                </c:pt>
                <c:pt idx="3">
                  <c:v>Black rubber mesh pattern strap and steel pin buckle</c:v>
                </c:pt>
              </c:strCache>
            </c:strRef>
          </c:cat>
          <c:val>
            <c:numRef>
              <c:f>Sheet6!$D$2:$D$5</c:f>
              <c:numCache>
                <c:formatCode>General</c:formatCode>
                <c:ptCount val="4"/>
                <c:pt idx="0">
                  <c:v>36</c:v>
                </c:pt>
                <c:pt idx="1">
                  <c:v>14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4D-1F4F-83A0-7E4377DBDFB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63979499853854"/>
          <c:y val="0.31694320229777601"/>
          <c:w val="0.3005591445154413"/>
          <c:h val="0.362465062470440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A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title>
    <c:autoTitleDeleted val="0"/>
    <c:plotArea>
      <c:layout>
        <c:manualLayout>
          <c:layoutTarget val="inner"/>
          <c:xMode val="edge"/>
          <c:yMode val="edge"/>
          <c:x val="0.1910767430757748"/>
          <c:y val="9.0398965780661852E-2"/>
          <c:w val="0.63439700908436825"/>
          <c:h val="0.84625104412319851"/>
        </c:manualLayout>
      </c:layout>
      <c:radarChart>
        <c:radarStyle val="marker"/>
        <c:varyColors val="0"/>
        <c:ser>
          <c:idx val="0"/>
          <c:order val="0"/>
          <c:tx>
            <c:strRef>
              <c:f>Sheet5!$E$1</c:f>
              <c:strCache>
                <c:ptCount val="1"/>
                <c:pt idx="0">
                  <c:v>  price </c:v>
                </c:pt>
              </c:strCache>
            </c:strRef>
          </c:tx>
          <c:spPr>
            <a:ln w="28575" cap="rnd">
              <a:solidFill>
                <a:srgbClr val="667A74"/>
              </a:solidFill>
              <a:round/>
            </a:ln>
            <a:effectLst/>
          </c:spPr>
          <c:marker>
            <c:symbol val="none"/>
          </c:marker>
          <c:cat>
            <c:strRef>
              <c:f>Sheet5!$D$2:$D$4</c:f>
              <c:strCache>
                <c:ptCount val="3"/>
                <c:pt idx="0">
                  <c:v>Others</c:v>
                </c:pt>
                <c:pt idx="1">
                  <c:v>Chronograph</c:v>
                </c:pt>
                <c:pt idx="2">
                  <c:v>Skeleton Chronograph</c:v>
                </c:pt>
              </c:strCache>
            </c:strRef>
          </c:cat>
          <c:val>
            <c:numRef>
              <c:f>Sheet5!$E$2:$E$4</c:f>
              <c:numCache>
                <c:formatCode>#,##0.00</c:formatCode>
                <c:ptCount val="3"/>
                <c:pt idx="0">
                  <c:v>173600</c:v>
                </c:pt>
                <c:pt idx="1">
                  <c:v>413600</c:v>
                </c:pt>
                <c:pt idx="2">
                  <c:v>108650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C0-4F4F-86EC-742C5D62B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907824"/>
        <c:axId val="239909552"/>
      </c:radarChart>
      <c:catAx>
        <c:axId val="23990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239909552"/>
        <c:crosses val="autoZero"/>
        <c:auto val="1"/>
        <c:lblAlgn val="ctr"/>
        <c:lblOffset val="100"/>
        <c:noMultiLvlLbl val="0"/>
      </c:catAx>
      <c:valAx>
        <c:axId val="239909552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23990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789069171648161"/>
          <c:y val="0.42863891433574469"/>
          <c:w val="9.2058070025619124E-2"/>
          <c:h val="3.30130301059510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46EB-D78D-F7C3-9C97-1CC42D865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34E61-0186-FE6E-ADC8-31F1E3A38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B56D4-454F-BC41-8D66-7BDEADA7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D6067-9932-9EED-B4DC-C30AEF82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74EF0-1510-C5F9-7754-646CE9A2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0801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AD1C-D489-F51E-FF70-EBD07F27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A3862-5539-0D40-6718-BCDD56A9A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D7C-AD48-9CF3-B06D-91970C05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8AC70-CBC9-6F93-3F26-277D4260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DF63B-D244-9B0F-E65A-47E8A472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606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446BFA-B875-CB72-CB54-21238D61E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80880-DEA3-DE6F-9E3C-4A9A5FDAF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DE423-ED0E-B77B-22E1-E19E20E9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EFD27-7D31-94A7-1DBB-C46381F7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0D3FF-916D-644D-1938-CD6AEBD6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5746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E79F-66FE-D0C4-3752-CCF406C6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527E3-82C7-FDF4-264E-FFF3B31AA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84BE1-DD1D-EAFD-A285-76DE0B31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B9AFE-0EEF-9ADB-C8C0-8EC89035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D1E21-8DD3-62B4-30AD-63595274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8526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D5E4-FBF0-4CA2-74B5-2C0FF2CD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3F851-60BD-1FEE-754D-AD7029A5D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188A0-F8E1-9E74-5426-8939C3FB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CA9D8-2665-AF45-C282-16BCEF0A7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80810-F54D-A283-5C12-B28193B7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3806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A6FA-BF16-2262-AA04-82C15990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0E79-01FE-78A7-21FB-19D69C5F4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AD829-83C3-3A02-A327-A06235942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48942-3FF8-D694-C810-BCF6C184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001C0-F8B7-E552-DF6B-A8739E71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5E189-AA9A-2981-42FB-65FCDEFF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4143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4F79-ECB8-BD60-2FC1-F731011A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3B1D4-3C45-0A9B-1B24-8D0A4BED8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3A5F1-B3D8-6758-F301-9E4773BFB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3F4B9-AB2B-F881-C431-FA9E5B5AA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7ECE5-DFAE-178C-9EAB-3E9C65ED0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E3335-A5DE-D5EA-1AF5-DAD66E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397333-8D2A-14CD-F0AC-AB2A7F9E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06787-F6CE-74FE-60D8-644BFF9E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1417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B5F4-54C3-9C84-527C-9EE7703D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78B54-9981-575A-1C8A-46888CB0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7409B-0294-1F3E-B1DF-E8548894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32210-58A1-7D14-8B97-A1B43959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8764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F5110-59A6-2411-9993-9BA62939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2AEE8-17DB-9C41-EFA3-7A29B6D6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EC229-EC53-98AB-2683-A3BC7D6F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6869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2EE-0804-ECE9-1B99-8513AC37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290C4-8E7F-B2C2-C47A-F99D53DF4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2531A-5B90-7182-FACC-0AE5C12D0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D9B79-3379-52C5-C147-6628344DC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61F53-001B-A08B-EB80-8831AAE7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CE32D-6FD6-1755-4052-55195321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90867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8DAE-3928-DC8C-AFAF-F917A268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94E6C-9C0E-8CF4-5D12-1B5348DFC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F40AB-1682-E005-1EC5-CFC29FF86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A71A5-48AD-C586-AD14-46935AE6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9F9ED-336A-BEAB-D182-0C4C98BE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373E0-CA82-3F82-FB5F-B1DC1457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84845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E78ED3-ED1F-31C6-FA55-7B166FC0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B6B4C-F067-D64D-409A-3CBFEE438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647DC-9476-611A-655B-3CC379154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1B94E-D221-8042-89E0-B85FB8B6F953}" type="datetimeFigureOut">
              <a:rPr lang="en-SA" smtClean="0"/>
              <a:t>14/03/2024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E07D9-007B-078F-FA3F-0D877E954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9C5C-54CB-6AF5-B476-8C5419ABC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A4D7F-2CD6-9B4B-A291-5F2F1A08AD5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4595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CBD9-1E0B-CFA2-8119-5F8524D6E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054" y="1041400"/>
            <a:ext cx="10487891" cy="2387600"/>
          </a:xfrm>
        </p:spPr>
        <p:txBody>
          <a:bodyPr/>
          <a:lstStyle/>
          <a:p>
            <a:r>
              <a:rPr lang="en-SA" dirty="0"/>
              <a:t>Graham Website Scraping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4A258-045B-1DB0-19E9-844D4AD62F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SA" dirty="0"/>
              <a:t>Online-1: Group 9</a:t>
            </a:r>
          </a:p>
          <a:p>
            <a:r>
              <a:rPr lang="en-SA" dirty="0"/>
              <a:t>Banan Alharthi</a:t>
            </a:r>
          </a:p>
          <a:p>
            <a:r>
              <a:rPr lang="en-SA" dirty="0"/>
              <a:t>Wesal Hawsawi</a:t>
            </a:r>
          </a:p>
          <a:p>
            <a:r>
              <a:rPr lang="en-SA" dirty="0"/>
              <a:t>Alanoud Alsuwailem</a:t>
            </a:r>
          </a:p>
        </p:txBody>
      </p:sp>
    </p:spTree>
    <p:extLst>
      <p:ext uri="{BB962C8B-B14F-4D97-AF65-F5344CB8AC3E}">
        <p14:creationId xmlns:p14="http://schemas.microsoft.com/office/powerpoint/2010/main" val="185915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EF2C-4A8C-B641-0B3C-B2A04BFA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dirty="0"/>
              <a:t>Which style is more expensive</a:t>
            </a:r>
            <a:endParaRPr lang="en-SA" sz="2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0F0988-4727-7797-0CD9-33C76C681B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748053"/>
              </p:ext>
            </p:extLst>
          </p:nvPr>
        </p:nvGraphicFramePr>
        <p:xfrm>
          <a:off x="2378075" y="1203325"/>
          <a:ext cx="7435850" cy="616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878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9C5F9-C7B7-F112-925B-BE3D2C95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Thank You For Listening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CD48F-2EDC-28BD-B8EF-404DF21EE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15490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93C7-70D4-A488-21BD-6DA21B85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Graham Website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3E748173-F127-69FD-1742-B2CD63992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47"/>
          <a:stretch/>
        </p:blipFill>
        <p:spPr>
          <a:xfrm>
            <a:off x="1243376" y="1690688"/>
            <a:ext cx="9705247" cy="507004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BF766A7-5989-BE60-B106-52EFAAD05181}"/>
              </a:ext>
            </a:extLst>
          </p:cNvPr>
          <p:cNvSpPr/>
          <p:nvPr/>
        </p:nvSpPr>
        <p:spPr>
          <a:xfrm>
            <a:off x="2448914" y="5707116"/>
            <a:ext cx="2638094" cy="7357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4569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93C7-70D4-A488-21BD-6DA21B85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Graham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4C9BE-54DD-88A2-9EA3-0E7B14A4F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2"/>
          <a:stretch/>
        </p:blipFill>
        <p:spPr>
          <a:xfrm>
            <a:off x="838200" y="1690688"/>
            <a:ext cx="10535368" cy="4802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A91F1E-83FC-C9C1-D215-75F864FAC564}"/>
              </a:ext>
            </a:extLst>
          </p:cNvPr>
          <p:cNvSpPr/>
          <p:nvPr/>
        </p:nvSpPr>
        <p:spPr>
          <a:xfrm>
            <a:off x="1566041" y="3237186"/>
            <a:ext cx="1860331" cy="17342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0272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93C7-70D4-A488-21BD-6DA21B85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Graham Website</a:t>
            </a:r>
          </a:p>
        </p:txBody>
      </p:sp>
      <p:pic>
        <p:nvPicPr>
          <p:cNvPr id="5" name="Picture 4" descr="A watch on a website&#10;&#10;Description automatically generated">
            <a:extLst>
              <a:ext uri="{FF2B5EF4-FFF2-40B4-BE49-F238E27FC236}">
                <a16:creationId xmlns:a16="http://schemas.microsoft.com/office/drawing/2014/main" id="{4C756EB5-69E0-F001-51EA-FB8B814FE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3" b="6689"/>
          <a:stretch/>
        </p:blipFill>
        <p:spPr>
          <a:xfrm>
            <a:off x="906582" y="1690688"/>
            <a:ext cx="10378836" cy="461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77E6-40A0-1B87-A599-4891D010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Code Flowchart</a:t>
            </a:r>
          </a:p>
        </p:txBody>
      </p:sp>
      <p:pic>
        <p:nvPicPr>
          <p:cNvPr id="5" name="Content Placeholder 4" descr="A diagram of a watch&#10;&#10;Description automatically generated">
            <a:extLst>
              <a:ext uri="{FF2B5EF4-FFF2-40B4-BE49-F238E27FC236}">
                <a16:creationId xmlns:a16="http://schemas.microsoft.com/office/drawing/2014/main" id="{5755B7E4-5ECB-9863-6049-8E443DAE6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45" y="2540304"/>
            <a:ext cx="11566510" cy="2981059"/>
          </a:xfrm>
        </p:spPr>
      </p:pic>
    </p:spTree>
    <p:extLst>
      <p:ext uri="{BB962C8B-B14F-4D97-AF65-F5344CB8AC3E}">
        <p14:creationId xmlns:p14="http://schemas.microsoft.com/office/powerpoint/2010/main" val="88171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8A9A-AC12-CD9F-1A25-498A306C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D157-C84C-D0F7-4335-2B3D8546B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 dirty="0"/>
              <a:t>Parsing the watches’ URLs</a:t>
            </a:r>
          </a:p>
          <a:p>
            <a:pPr marL="0" indent="0">
              <a:buNone/>
            </a:pPr>
            <a:endParaRPr lang="en-SA" dirty="0"/>
          </a:p>
          <a:p>
            <a:r>
              <a:rPr lang="en-SA" dirty="0"/>
              <a:t>Parsing text from PDF</a:t>
            </a:r>
          </a:p>
          <a:p>
            <a:pPr marL="0" indent="0">
              <a:buNone/>
            </a:pPr>
            <a:endParaRPr lang="en-SA" dirty="0"/>
          </a:p>
          <a:p>
            <a:r>
              <a:rPr lang="en-SA" dirty="0"/>
              <a:t>Extracting information from the PDF’s text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76444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6D1F-7E01-91CD-A388-FE9A0B68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7415"/>
            <a:ext cx="10515600" cy="7954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A" sz="2400" dirty="0"/>
              <a:t>Overall: 62% Captured Data With 96% Accuracy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62DFDC1-F96C-F8F5-0CA5-27E21A6271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320481"/>
              </p:ext>
            </p:extLst>
          </p:nvPr>
        </p:nvGraphicFramePr>
        <p:xfrm>
          <a:off x="838201" y="499241"/>
          <a:ext cx="10515599" cy="5198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604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6D1F-7E01-91CD-A388-FE9A0B68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Highest Percentage Parent Model</a:t>
            </a:r>
            <a:r>
              <a:rPr lang="ar-SA" sz="2400" dirty="0"/>
              <a:t>  </a:t>
            </a:r>
            <a:endParaRPr lang="en-SA" sz="24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A4ACED7-C2FA-47AA-CEED-436E50900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347753"/>
              </p:ext>
            </p:extLst>
          </p:nvPr>
        </p:nvGraphicFramePr>
        <p:xfrm>
          <a:off x="2224087" y="1690688"/>
          <a:ext cx="7743825" cy="422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5585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AD38-903C-7242-4E26-4AA7EA7C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400" dirty="0"/>
              <a:t>The Names &amp; Clasp Type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3B8F41-662A-9230-F952-0EF59E20A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71953"/>
              </p:ext>
            </p:extLst>
          </p:nvPr>
        </p:nvGraphicFramePr>
        <p:xfrm>
          <a:off x="838200" y="1825625"/>
          <a:ext cx="52578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A214BD-820C-9642-1086-6D2183BDF6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879988"/>
              </p:ext>
            </p:extLst>
          </p:nvPr>
        </p:nvGraphicFramePr>
        <p:xfrm>
          <a:off x="5044966" y="1825625"/>
          <a:ext cx="732833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6989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88</Words>
  <Application>Microsoft Macintosh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Office Theme</vt:lpstr>
      <vt:lpstr>Graham Website Scraping Project</vt:lpstr>
      <vt:lpstr>Graham Website</vt:lpstr>
      <vt:lpstr>Graham Website</vt:lpstr>
      <vt:lpstr>Graham Website</vt:lpstr>
      <vt:lpstr>Code Flowchart</vt:lpstr>
      <vt:lpstr>Challenges</vt:lpstr>
      <vt:lpstr>Overall: 62% Captured Data With 96% Accuracy </vt:lpstr>
      <vt:lpstr>The Highest Percentage Parent Model  </vt:lpstr>
      <vt:lpstr>The Names &amp; Clasp Type</vt:lpstr>
      <vt:lpstr>Which style is more expensive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Graham Website Scraping Project</dc:title>
  <dc:creator>Banan Alharthi</dc:creator>
  <cp:lastModifiedBy>Banan Alharthi</cp:lastModifiedBy>
  <cp:revision>7</cp:revision>
  <dcterms:created xsi:type="dcterms:W3CDTF">2024-03-13T19:40:26Z</dcterms:created>
  <dcterms:modified xsi:type="dcterms:W3CDTF">2024-03-14T09:20:46Z</dcterms:modified>
</cp:coreProperties>
</file>